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6"/>
  </p:notesMasterIdLst>
  <p:sldIdLst>
    <p:sldId id="257" r:id="rId2"/>
    <p:sldId id="259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41"/>
    <p:restoredTop sz="95082"/>
  </p:normalViewPr>
  <p:slideViewPr>
    <p:cSldViewPr snapToGrid="0" snapToObjects="1" showGuides="1">
      <p:cViewPr varScale="1">
        <p:scale>
          <a:sx n="64" d="100"/>
          <a:sy n="64" d="100"/>
        </p:scale>
        <p:origin x="184" y="7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7AC12-35CF-7F41-A7F5-DC9D453C0822}" type="datetimeFigureOut">
              <a:rPr lang="it-IT" smtClean="0"/>
              <a:t>18/10/17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C24C-E4B1-9C48-A2F8-AC7E2D7DC0C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C24C-E4B1-9C48-A2F8-AC7E2D7DC0C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8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585" y="274638"/>
            <a:ext cx="11902831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22FA3-F4A8-3341-9532-D702D73D69B0}" type="slidenum">
              <a:rPr lang="it-IT" altLang="it-IT"/>
              <a:pPr>
                <a:defRPr/>
              </a:pPr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662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9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1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0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9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9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2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68168" y="1483110"/>
            <a:ext cx="102214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/>
              <a:t>MINISTERO DELL’INTERNO</a:t>
            </a:r>
          </a:p>
          <a:p>
            <a:r>
              <a:rPr lang="it-IT" sz="3600" dirty="0"/>
              <a:t>Decreto 3 agosto 2015</a:t>
            </a:r>
          </a:p>
          <a:p>
            <a:r>
              <a:rPr lang="it-IT" sz="3600" dirty="0"/>
              <a:t>Approvazione norme tecniche di prevenzione incendi, ai sensi art.15 </a:t>
            </a:r>
            <a:r>
              <a:rPr lang="it-IT" sz="3600" dirty="0" err="1" smtClean="0"/>
              <a:t>D.Leg.vo</a:t>
            </a:r>
            <a:r>
              <a:rPr lang="it-IT" sz="3600" dirty="0" smtClean="0"/>
              <a:t> </a:t>
            </a:r>
            <a:r>
              <a:rPr lang="it-IT" sz="3600" dirty="0"/>
              <a:t>8 marzo 2006, n. 139.</a:t>
            </a:r>
          </a:p>
          <a:p>
            <a:pPr>
              <a:lnSpc>
                <a:spcPct val="50000"/>
              </a:lnSpc>
            </a:pPr>
            <a:endParaRPr lang="it-IT" sz="3600" dirty="0"/>
          </a:p>
          <a:p>
            <a:r>
              <a:rPr lang="it-IT" sz="3600" b="1" dirty="0"/>
              <a:t>Norme tecniche di prevenzione incendi</a:t>
            </a:r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95131" y="721220"/>
            <a:ext cx="10470956" cy="5155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</a:pPr>
            <a:endParaRPr lang="it-IT" sz="2000" b="1" dirty="0" smtClean="0"/>
          </a:p>
          <a:p>
            <a:pPr algn="ctr"/>
            <a:r>
              <a:rPr lang="it-IT" sz="2000" b="1" dirty="0" smtClean="0"/>
              <a:t>Campo </a:t>
            </a:r>
            <a:r>
              <a:rPr lang="it-IT" sz="2000" b="1" dirty="0"/>
              <a:t>di </a:t>
            </a:r>
            <a:r>
              <a:rPr lang="it-IT" sz="2000" b="1" dirty="0" smtClean="0"/>
              <a:t>applicazione</a:t>
            </a:r>
          </a:p>
          <a:p>
            <a:pPr>
              <a:lnSpc>
                <a:spcPct val="50000"/>
              </a:lnSpc>
            </a:pPr>
            <a:r>
              <a:rPr lang="it-IT" sz="2000" b="1" dirty="0" smtClean="0"/>
              <a:t> </a:t>
            </a:r>
          </a:p>
          <a:p>
            <a:pPr marL="342900" indent="-342900" algn="just">
              <a:buAutoNum type="arabicPeriod"/>
            </a:pPr>
            <a:r>
              <a:rPr lang="it-IT" dirty="0" smtClean="0"/>
              <a:t>Le </a:t>
            </a:r>
            <a:r>
              <a:rPr lang="it-IT" dirty="0"/>
              <a:t>norme </a:t>
            </a:r>
            <a:r>
              <a:rPr lang="it-IT" dirty="0" smtClean="0"/>
              <a:t>tecniche si </a:t>
            </a:r>
            <a:r>
              <a:rPr lang="it-IT" dirty="0"/>
              <a:t>possono applicare </a:t>
            </a:r>
            <a:r>
              <a:rPr lang="it-IT" dirty="0" smtClean="0"/>
              <a:t>alle attività </a:t>
            </a:r>
            <a:r>
              <a:rPr lang="it-IT" dirty="0"/>
              <a:t>di cui all'allegato I del </a:t>
            </a:r>
            <a:r>
              <a:rPr lang="it-IT" dirty="0" smtClean="0"/>
              <a:t>DPR n.151/2011 </a:t>
            </a:r>
            <a:r>
              <a:rPr lang="it-IT" dirty="0" err="1" smtClean="0"/>
              <a:t>nn</a:t>
            </a:r>
            <a:r>
              <a:rPr lang="it-IT" dirty="0" smtClean="0"/>
              <a:t>. 9</a:t>
            </a:r>
            <a:r>
              <a:rPr lang="it-IT" dirty="0"/>
              <a:t>; 14; da 27 a 40; da 42 a 47 ; da 50 a 54; 56; 57; 63; </a:t>
            </a:r>
            <a:r>
              <a:rPr lang="it-IT" dirty="0" smtClean="0"/>
              <a:t>64;</a:t>
            </a:r>
            <a:r>
              <a:rPr lang="it-IT" dirty="0" smtClean="0">
                <a:solidFill>
                  <a:srgbClr val="FF0000"/>
                </a:solidFill>
              </a:rPr>
              <a:t>66;67</a:t>
            </a:r>
            <a:r>
              <a:rPr lang="it-IT" dirty="0" smtClean="0"/>
              <a:t>;70;</a:t>
            </a:r>
            <a:r>
              <a:rPr lang="it-IT" dirty="0" smtClean="0">
                <a:solidFill>
                  <a:srgbClr val="FF0000"/>
                </a:solidFill>
              </a:rPr>
              <a:t>71</a:t>
            </a:r>
            <a:r>
              <a:rPr lang="it-IT" dirty="0" smtClean="0"/>
              <a:t>;</a:t>
            </a:r>
            <a:r>
              <a:rPr lang="it-IT" dirty="0" smtClean="0">
                <a:solidFill>
                  <a:srgbClr val="FF0000"/>
                </a:solidFill>
              </a:rPr>
              <a:t>75</a:t>
            </a:r>
            <a:r>
              <a:rPr lang="it-IT" dirty="0" smtClean="0"/>
              <a:t>;76. </a:t>
            </a:r>
          </a:p>
          <a:p>
            <a:pPr marL="342900" indent="-342900" algn="just">
              <a:lnSpc>
                <a:spcPct val="50000"/>
              </a:lnSpc>
              <a:buAutoNum type="arabicPeriod"/>
            </a:pPr>
            <a:endParaRPr lang="it-IT" dirty="0" smtClean="0"/>
          </a:p>
          <a:p>
            <a:pPr marL="342900" indent="-342900" algn="just">
              <a:buAutoNum type="arabicPeriod"/>
            </a:pPr>
            <a:r>
              <a:rPr lang="it-IT" dirty="0" smtClean="0"/>
              <a:t>Le </a:t>
            </a:r>
            <a:r>
              <a:rPr lang="it-IT" dirty="0"/>
              <a:t>norme </a:t>
            </a:r>
            <a:r>
              <a:rPr lang="it-IT" dirty="0" smtClean="0"/>
              <a:t>tecniche si </a:t>
            </a:r>
            <a:r>
              <a:rPr lang="it-IT" dirty="0"/>
              <a:t>possono applicare alle </a:t>
            </a:r>
            <a:r>
              <a:rPr lang="it-IT" dirty="0" smtClean="0"/>
              <a:t>attività di </a:t>
            </a:r>
            <a:r>
              <a:rPr lang="it-IT" dirty="0"/>
              <a:t>nuova realizzazione ovvero a quelle esistenti alla data di entrata in vigore del presente </a:t>
            </a:r>
            <a:r>
              <a:rPr lang="it-IT" dirty="0" smtClean="0"/>
              <a:t>decreto. In </a:t>
            </a:r>
            <a:r>
              <a:rPr lang="it-IT" dirty="0"/>
              <a:t>caso di interventi di ristrutturazione parziale ovvero di ampliamento ad </a:t>
            </a:r>
            <a:r>
              <a:rPr lang="it-IT" dirty="0" smtClean="0"/>
              <a:t>attività </a:t>
            </a:r>
            <a:r>
              <a:rPr lang="it-IT" dirty="0"/>
              <a:t>esistenti alla data di entrata in vigore del presente decreto, le medesime norme tecniche si possono applicare a condizione che le misure di sicurezza antincendio esistenti nella restante parte di </a:t>
            </a:r>
            <a:r>
              <a:rPr lang="it-IT" dirty="0" smtClean="0"/>
              <a:t>attività, </a:t>
            </a:r>
            <a:r>
              <a:rPr lang="it-IT" dirty="0"/>
              <a:t>non interessata dall'intervento, siano compatibili con gli interventi di ristrutturazione parziale o di ampliamento da realizzare. </a:t>
            </a:r>
            <a:endParaRPr lang="it-IT" dirty="0" smtClean="0"/>
          </a:p>
          <a:p>
            <a:pPr algn="just">
              <a:lnSpc>
                <a:spcPct val="50000"/>
              </a:lnSpc>
            </a:pPr>
            <a:r>
              <a:rPr lang="it-IT" dirty="0" smtClean="0"/>
              <a:t>  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it-IT" dirty="0" smtClean="0"/>
              <a:t>Per </a:t>
            </a:r>
            <a:r>
              <a:rPr lang="it-IT" dirty="0"/>
              <a:t>gli interventi di ristrutturazione parziale ovvero di ampliamento su parti di </a:t>
            </a:r>
            <a:r>
              <a:rPr lang="it-IT" dirty="0" smtClean="0"/>
              <a:t>attività </a:t>
            </a:r>
            <a:r>
              <a:rPr lang="it-IT" dirty="0"/>
              <a:t>esistenti alla data di entrata in vigore del presente decreto non rientranti nei casi di cui al comma 2, le norme tecniche </a:t>
            </a:r>
            <a:r>
              <a:rPr lang="it-IT" dirty="0" smtClean="0"/>
              <a:t>si </a:t>
            </a:r>
            <a:r>
              <a:rPr lang="it-IT" dirty="0"/>
              <a:t>applicano all'intera </a:t>
            </a:r>
            <a:r>
              <a:rPr lang="it-IT" dirty="0" smtClean="0"/>
              <a:t>attività. </a:t>
            </a:r>
          </a:p>
          <a:p>
            <a:pPr marL="342900" indent="-342900" algn="just">
              <a:lnSpc>
                <a:spcPct val="50000"/>
              </a:lnSpc>
              <a:buAutoNum type="arabicPeriod" startAt="3"/>
            </a:pPr>
            <a:endParaRPr lang="it-IT" dirty="0" smtClean="0"/>
          </a:p>
          <a:p>
            <a:pPr marL="342900" indent="-342900" algn="just">
              <a:buAutoNum type="arabicPeriod" startAt="3"/>
            </a:pPr>
            <a:r>
              <a:rPr lang="it-IT" dirty="0" smtClean="0"/>
              <a:t>Le </a:t>
            </a:r>
            <a:r>
              <a:rPr lang="it-IT" dirty="0"/>
              <a:t>norme </a:t>
            </a:r>
            <a:r>
              <a:rPr lang="it-IT" dirty="0" smtClean="0"/>
              <a:t>possono </a:t>
            </a:r>
            <a:r>
              <a:rPr lang="it-IT" dirty="0"/>
              <a:t>essere di riferimento per la progettazione, la realizzazione e l'esercizio delle </a:t>
            </a:r>
            <a:r>
              <a:rPr lang="it-IT" dirty="0" smtClean="0"/>
              <a:t>attività </a:t>
            </a:r>
            <a:r>
              <a:rPr lang="it-IT" dirty="0"/>
              <a:t>indicate al comma 1 che non rientrano nei limiti di </a:t>
            </a:r>
            <a:r>
              <a:rPr lang="it-IT" dirty="0" smtClean="0"/>
              <a:t>assoggettabilità </a:t>
            </a:r>
            <a:r>
              <a:rPr lang="it-IT" dirty="0"/>
              <a:t>previsti nell'allegato I del </a:t>
            </a:r>
            <a:r>
              <a:rPr lang="it-IT" dirty="0" smtClean="0"/>
              <a:t>DPR n.151/2011.</a:t>
            </a:r>
          </a:p>
        </p:txBody>
      </p:sp>
    </p:spTree>
    <p:extLst>
      <p:ext uri="{BB962C8B-B14F-4D97-AF65-F5344CB8AC3E}">
        <p14:creationId xmlns:p14="http://schemas.microsoft.com/office/powerpoint/2010/main" val="95894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4522" y="148278"/>
            <a:ext cx="10575235" cy="67097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1">
              <a:spcBef>
                <a:spcPts val="200"/>
              </a:spcBef>
            </a:pPr>
            <a:r>
              <a:rPr lang="it-IT" b="1" dirty="0" smtClean="0"/>
              <a:t>Struttura del </a:t>
            </a:r>
            <a:r>
              <a:rPr lang="it-IT" b="1" dirty="0"/>
              <a:t>d</a:t>
            </a:r>
            <a:r>
              <a:rPr lang="it-IT" b="1" dirty="0" smtClean="0"/>
              <a:t>ocumento </a:t>
            </a:r>
            <a:endParaRPr lang="it-IT" b="1" dirty="0" smtClean="0"/>
          </a:p>
          <a:p>
            <a:pPr lvl="1">
              <a:lnSpc>
                <a:spcPct val="50000"/>
              </a:lnSpc>
            </a:pPr>
            <a:endParaRPr lang="it-IT" sz="1801" dirty="0"/>
          </a:p>
          <a:p>
            <a:pPr lvl="1"/>
            <a:r>
              <a:rPr lang="it-IT" sz="1400" b="1" i="1" dirty="0"/>
              <a:t>Sezione G - Generalità </a:t>
            </a:r>
          </a:p>
          <a:p>
            <a:pPr lvl="1"/>
            <a:r>
              <a:rPr lang="it-IT" sz="1400" dirty="0"/>
              <a:t>G.1 Termini, definizioni e simboli grafici </a:t>
            </a:r>
          </a:p>
          <a:p>
            <a:pPr lvl="1"/>
            <a:r>
              <a:rPr lang="it-IT" sz="1400" dirty="0"/>
              <a:t>G.2 Progettazione per la sicurezza antincendio </a:t>
            </a:r>
          </a:p>
          <a:p>
            <a:pPr lvl="1"/>
            <a:r>
              <a:rPr lang="it-IT" sz="1400" dirty="0"/>
              <a:t>G.3 Determinazione dei profili di rischio delle attività </a:t>
            </a:r>
          </a:p>
          <a:p>
            <a:pPr lvl="1">
              <a:lnSpc>
                <a:spcPct val="50000"/>
              </a:lnSpc>
            </a:pPr>
            <a:endParaRPr lang="it-IT" sz="1400" dirty="0"/>
          </a:p>
          <a:p>
            <a:pPr lvl="1"/>
            <a:r>
              <a:rPr lang="it-IT" sz="1400" b="1" i="1" dirty="0"/>
              <a:t>Sezione </a:t>
            </a:r>
            <a:r>
              <a:rPr lang="it-IT" sz="1400" b="1" i="1" dirty="0" err="1"/>
              <a:t>S</a:t>
            </a:r>
            <a:r>
              <a:rPr lang="it-IT" sz="1400" b="1" i="1" dirty="0"/>
              <a:t> - Strategia antincendio </a:t>
            </a:r>
          </a:p>
          <a:p>
            <a:pPr lvl="1"/>
            <a:r>
              <a:rPr lang="it-IT" sz="1400" dirty="0"/>
              <a:t>S.1 Reazione al fuoco </a:t>
            </a:r>
          </a:p>
          <a:p>
            <a:pPr lvl="1"/>
            <a:r>
              <a:rPr lang="it-IT" sz="1400" dirty="0"/>
              <a:t>S.2 Resistenza al fuoco </a:t>
            </a:r>
          </a:p>
          <a:p>
            <a:pPr lvl="1"/>
            <a:r>
              <a:rPr lang="it-IT" sz="1400" dirty="0"/>
              <a:t>S.3 Compartimentazione </a:t>
            </a:r>
          </a:p>
          <a:p>
            <a:pPr lvl="1"/>
            <a:r>
              <a:rPr lang="it-IT" sz="1400" dirty="0"/>
              <a:t>S.4 Esodo </a:t>
            </a:r>
          </a:p>
          <a:p>
            <a:pPr lvl="1"/>
            <a:r>
              <a:rPr lang="it-IT" sz="1400" dirty="0"/>
              <a:t>S.5 Gestione della sicurezza antincendio </a:t>
            </a:r>
          </a:p>
          <a:p>
            <a:pPr lvl="1"/>
            <a:r>
              <a:rPr lang="it-IT" sz="1400" dirty="0"/>
              <a:t>S.6 Controllo dell'incendio </a:t>
            </a:r>
          </a:p>
          <a:p>
            <a:pPr lvl="1"/>
            <a:r>
              <a:rPr lang="it-IT" sz="1400" dirty="0"/>
              <a:t>S.7 Rivelazione ed allarme </a:t>
            </a:r>
          </a:p>
          <a:p>
            <a:pPr lvl="1"/>
            <a:r>
              <a:rPr lang="it-IT" sz="1400" dirty="0"/>
              <a:t>S.8 Controllo di fumi e calore </a:t>
            </a:r>
          </a:p>
          <a:p>
            <a:pPr lvl="1"/>
            <a:r>
              <a:rPr lang="it-IT" sz="1400" dirty="0"/>
              <a:t>S.9 Operatività antincendio </a:t>
            </a:r>
          </a:p>
          <a:p>
            <a:pPr lvl="1"/>
            <a:r>
              <a:rPr lang="it-IT" sz="1400" dirty="0"/>
              <a:t>S.10 Sicurezza degli impianti tecnologici e di servizio </a:t>
            </a:r>
          </a:p>
          <a:p>
            <a:pPr lvl="1">
              <a:lnSpc>
                <a:spcPct val="50000"/>
              </a:lnSpc>
            </a:pPr>
            <a:endParaRPr lang="it-IT" sz="1400" dirty="0"/>
          </a:p>
          <a:p>
            <a:pPr lvl="1"/>
            <a:r>
              <a:rPr lang="it-IT" sz="1400" b="1" i="1" dirty="0"/>
              <a:t>Sezione V </a:t>
            </a:r>
            <a:r>
              <a:rPr lang="it-IT" sz="1400" b="1" i="1" dirty="0" smtClean="0"/>
              <a:t>- Regole </a:t>
            </a:r>
            <a:r>
              <a:rPr lang="it-IT" sz="1400" b="1" i="1" dirty="0"/>
              <a:t>tecniche verticali </a:t>
            </a:r>
          </a:p>
          <a:p>
            <a:pPr lvl="1"/>
            <a:r>
              <a:rPr lang="it-IT" sz="1400" dirty="0"/>
              <a:t>V.1 Aree a rischio specifico </a:t>
            </a:r>
          </a:p>
          <a:p>
            <a:pPr lvl="1"/>
            <a:r>
              <a:rPr lang="it-IT" sz="1400" dirty="0"/>
              <a:t>V.2 Aree a rischio per atmosfere esplosive </a:t>
            </a:r>
          </a:p>
          <a:p>
            <a:pPr lvl="1"/>
            <a:r>
              <a:rPr lang="it-IT" sz="1400" dirty="0"/>
              <a:t>V.3 Vani degli ascensori </a:t>
            </a:r>
          </a:p>
          <a:p>
            <a:pPr lvl="1"/>
            <a:r>
              <a:rPr lang="it-IT" sz="1400" i="1" dirty="0" smtClean="0"/>
              <a:t>V.4 Uffici </a:t>
            </a:r>
          </a:p>
          <a:p>
            <a:pPr lvl="1"/>
            <a:r>
              <a:rPr lang="it-IT" sz="1400" i="1" dirty="0" smtClean="0"/>
              <a:t>V.5 Attività </a:t>
            </a:r>
            <a:r>
              <a:rPr lang="it-IT" sz="1400" i="1" dirty="0"/>
              <a:t>ricettive turistico–alberghiere</a:t>
            </a:r>
          </a:p>
          <a:p>
            <a:pPr lvl="1"/>
            <a:r>
              <a:rPr lang="it-IT" sz="1400" i="1" dirty="0"/>
              <a:t>V.6 </a:t>
            </a:r>
            <a:r>
              <a:rPr lang="it-IT" sz="1400" i="1" dirty="0" smtClean="0"/>
              <a:t>Attività </a:t>
            </a:r>
            <a:r>
              <a:rPr lang="it-IT" sz="1400" i="1" dirty="0"/>
              <a:t>di </a:t>
            </a:r>
            <a:r>
              <a:rPr lang="it-IT" sz="1400" i="1" dirty="0" smtClean="0"/>
              <a:t>autorimessa</a:t>
            </a:r>
          </a:p>
          <a:p>
            <a:pPr lvl="1"/>
            <a:r>
              <a:rPr lang="it-IT" sz="1400" i="1" dirty="0" smtClean="0"/>
              <a:t>V.7 Attività scolastiche</a:t>
            </a:r>
            <a:endParaRPr lang="it-IT" sz="1400" i="1" dirty="0"/>
          </a:p>
          <a:p>
            <a:pPr lvl="1">
              <a:lnSpc>
                <a:spcPct val="50000"/>
              </a:lnSpc>
            </a:pPr>
            <a:endParaRPr lang="it-IT" sz="1400" i="1" dirty="0" smtClean="0"/>
          </a:p>
          <a:p>
            <a:pPr lvl="1"/>
            <a:r>
              <a:rPr lang="it-IT" sz="1400" b="1" i="1" dirty="0" smtClean="0"/>
              <a:t>Sezione </a:t>
            </a:r>
            <a:r>
              <a:rPr lang="it-IT" sz="1400" b="1" i="1" dirty="0"/>
              <a:t>M </a:t>
            </a:r>
            <a:r>
              <a:rPr lang="it-IT" sz="1400" b="1" i="1" dirty="0" smtClean="0"/>
              <a:t>- Metodi </a:t>
            </a:r>
            <a:endParaRPr lang="it-IT" sz="1400" b="1" i="1" dirty="0"/>
          </a:p>
          <a:p>
            <a:pPr lvl="1"/>
            <a:r>
              <a:rPr lang="it-IT" sz="1400" dirty="0"/>
              <a:t>M.1 Metodologia per l'ingegneria della sicurezza antincendio </a:t>
            </a:r>
          </a:p>
          <a:p>
            <a:pPr lvl="1"/>
            <a:r>
              <a:rPr lang="it-IT" sz="1400" dirty="0"/>
              <a:t>M.2 Scenari di incendio per la progettazione prestazionale </a:t>
            </a:r>
          </a:p>
          <a:p>
            <a:pPr lvl="1"/>
            <a:r>
              <a:rPr lang="it-IT" sz="1400" dirty="0"/>
              <a:t>M.3 Salvaguardia della vita con la progettazione prestazionale</a:t>
            </a:r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53" y="-45210"/>
            <a:ext cx="11902831" cy="1143000"/>
          </a:xfrm>
        </p:spPr>
        <p:txBody>
          <a:bodyPr>
            <a:normAutofit/>
          </a:bodyPr>
          <a:lstStyle/>
          <a:p>
            <a:pPr algn="ctr"/>
            <a:r>
              <a:rPr lang="it-IT" altLang="it-IT" sz="3600" dirty="0" smtClean="0"/>
              <a:t>Progettazione della sicurezza antincendio</a:t>
            </a:r>
            <a:r>
              <a:rPr lang="it-IT" altLang="it-IT" sz="4000" dirty="0" smtClean="0"/>
              <a:t>             </a:t>
            </a:r>
            <a:r>
              <a:rPr lang="it-IT" altLang="it-IT" dirty="0" smtClean="0"/>
              <a:t>                     </a:t>
            </a:r>
            <a:endParaRPr lang="it-IT" altLang="it-IT" dirty="0"/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143677" y="1942340"/>
            <a:ext cx="2965450" cy="9525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Individuazione dei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livelli di prestazione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in funzione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dei </a:t>
            </a:r>
            <a:r>
              <a:rPr lang="it-IT" altLang="it-IT" sz="1400" i="1" dirty="0"/>
              <a:t>criteri di attribuzione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143677" y="2997200"/>
            <a:ext cx="2965450" cy="9525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i="1"/>
              <a:t>Livelli di prestazione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(I, II, III)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7812088" y="1052514"/>
            <a:ext cx="2965450" cy="739775"/>
          </a:xfrm>
          <a:prstGeom prst="rec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i="1"/>
              <a:t>Soluzioni conformi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2093913" y="4894263"/>
            <a:ext cx="2963862" cy="9525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i="1"/>
              <a:t>Soluzioni alternative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(Applicazione FSE)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7812088" y="1978025"/>
            <a:ext cx="2965450" cy="9525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Integrazione con le prescrizioni della RTV (se prevista)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7812088" y="3141664"/>
            <a:ext cx="2965450" cy="739775"/>
          </a:xfrm>
          <a:prstGeom prst="rect">
            <a:avLst/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Verifica </a:t>
            </a:r>
            <a:r>
              <a:rPr lang="it-IT" altLang="it-IT" sz="1400" i="1" dirty="0"/>
              <a:t>indiretta</a:t>
            </a:r>
            <a:r>
              <a:rPr lang="it-IT" altLang="it-IT" sz="1400" dirty="0"/>
              <a:t> del livello di prestazione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it-IT" altLang="it-IT" sz="1400" dirty="0"/>
          </a:p>
        </p:txBody>
      </p:sp>
      <p:grpSp>
        <p:nvGrpSpPr>
          <p:cNvPr id="15368" name="Group 10"/>
          <p:cNvGrpSpPr>
            <a:grpSpLocks/>
          </p:cNvGrpSpPr>
          <p:nvPr/>
        </p:nvGrpSpPr>
        <p:grpSpPr bwMode="auto">
          <a:xfrm>
            <a:off x="4651513" y="1844675"/>
            <a:ext cx="2927212" cy="2305050"/>
            <a:chOff x="431" y="2250"/>
            <a:chExt cx="1724" cy="1452"/>
          </a:xfrm>
        </p:grpSpPr>
        <p:sp>
          <p:nvSpPr>
            <p:cNvPr id="15378" name="AutoShape 11"/>
            <p:cNvSpPr>
              <a:spLocks noChangeArrowheads="1"/>
            </p:cNvSpPr>
            <p:nvPr/>
          </p:nvSpPr>
          <p:spPr bwMode="auto">
            <a:xfrm>
              <a:off x="612" y="2250"/>
              <a:ext cx="1361" cy="1452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4000">
                <a:solidFill>
                  <a:srgbClr val="800000"/>
                </a:solidFill>
              </a:endParaRPr>
            </a:p>
          </p:txBody>
        </p:sp>
        <p:sp>
          <p:nvSpPr>
            <p:cNvPr id="15379" name="Text Box 12"/>
            <p:cNvSpPr txBox="1">
              <a:spLocks noChangeArrowheads="1"/>
            </p:cNvSpPr>
            <p:nvPr/>
          </p:nvSpPr>
          <p:spPr bwMode="auto">
            <a:xfrm>
              <a:off x="431" y="2795"/>
              <a:ext cx="17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400" b="1" dirty="0"/>
                <a:t>Scelta della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400" b="1" dirty="0"/>
                <a:t>tipologia di soluzione</a:t>
              </a:r>
            </a:p>
          </p:txBody>
        </p:sp>
      </p:grpSp>
      <p:cxnSp>
        <p:nvCxnSpPr>
          <p:cNvPr id="15371" name="AutoShape 15"/>
          <p:cNvCxnSpPr>
            <a:cxnSpLocks noChangeShapeType="1"/>
            <a:stCxn id="15378" idx="0"/>
            <a:endCxn id="15364" idx="1"/>
          </p:cNvCxnSpPr>
          <p:nvPr/>
        </p:nvCxnSpPr>
        <p:spPr bwMode="auto">
          <a:xfrm rot="5400000" flipH="1" flipV="1">
            <a:off x="6752043" y="784630"/>
            <a:ext cx="422273" cy="169781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16"/>
          <p:cNvCxnSpPr>
            <a:cxnSpLocks noChangeShapeType="1"/>
            <a:stCxn id="15378" idx="2"/>
            <a:endCxn id="15365" idx="0"/>
          </p:cNvCxnSpPr>
          <p:nvPr/>
        </p:nvCxnSpPr>
        <p:spPr bwMode="auto">
          <a:xfrm rot="5400000">
            <a:off x="4472788" y="3252781"/>
            <a:ext cx="744538" cy="2538426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Text Box 9"/>
          <p:cNvSpPr txBox="1">
            <a:spLocks noChangeArrowheads="1"/>
          </p:cNvSpPr>
          <p:nvPr/>
        </p:nvSpPr>
        <p:spPr bwMode="auto">
          <a:xfrm>
            <a:off x="2092325" y="5937250"/>
            <a:ext cx="2965450" cy="738188"/>
          </a:xfrm>
          <a:prstGeom prst="rect">
            <a:avLst/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Verifica </a:t>
            </a:r>
            <a:r>
              <a:rPr lang="it-IT" altLang="it-IT" sz="1400" i="1" dirty="0"/>
              <a:t>indiretta</a:t>
            </a:r>
            <a:r>
              <a:rPr lang="it-IT" altLang="it-IT" sz="1400" dirty="0"/>
              <a:t> del livello di prestazione</a:t>
            </a:r>
          </a:p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it-IT" altLang="it-IT" sz="1400" dirty="0"/>
          </a:p>
        </p:txBody>
      </p:sp>
      <p:cxnSp>
        <p:nvCxnSpPr>
          <p:cNvPr id="15374" name="Connettore 2 9"/>
          <p:cNvCxnSpPr>
            <a:cxnSpLocks noChangeShapeType="1"/>
          </p:cNvCxnSpPr>
          <p:nvPr/>
        </p:nvCxnSpPr>
        <p:spPr bwMode="auto">
          <a:xfrm>
            <a:off x="6094413" y="4521201"/>
            <a:ext cx="0" cy="373063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cxnSp>
        <p:nvCxnSpPr>
          <p:cNvPr id="15375" name="Connettore 2 16"/>
          <p:cNvCxnSpPr>
            <a:cxnSpLocks noChangeShapeType="1"/>
          </p:cNvCxnSpPr>
          <p:nvPr/>
        </p:nvCxnSpPr>
        <p:spPr bwMode="auto">
          <a:xfrm>
            <a:off x="6092825" y="4521200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cxnSp>
        <p:nvCxnSpPr>
          <p:cNvPr id="15376" name="AutoShape 16"/>
          <p:cNvCxnSpPr>
            <a:cxnSpLocks noChangeShapeType="1"/>
          </p:cNvCxnSpPr>
          <p:nvPr/>
        </p:nvCxnSpPr>
        <p:spPr bwMode="auto">
          <a:xfrm rot="5400000" flipV="1">
            <a:off x="7138988" y="3457575"/>
            <a:ext cx="431800" cy="2520950"/>
          </a:xfrm>
          <a:prstGeom prst="bentConnector3">
            <a:avLst>
              <a:gd name="adj1" fmla="val 85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7" name="Text Box 6"/>
          <p:cNvSpPr txBox="1">
            <a:spLocks noChangeArrowheads="1"/>
          </p:cNvSpPr>
          <p:nvPr/>
        </p:nvSpPr>
        <p:spPr bwMode="auto">
          <a:xfrm>
            <a:off x="7132638" y="4967289"/>
            <a:ext cx="2963862" cy="815975"/>
          </a:xfrm>
          <a:prstGeom prst="rec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  <a:p>
            <a:pPr algn="ctr">
              <a:spcBef>
                <a:spcPts val="600"/>
              </a:spcBef>
              <a:buNone/>
            </a:pPr>
            <a:r>
              <a:rPr lang="it-IT" altLang="it-IT" sz="1400" i="1"/>
              <a:t>Soluzioni in deroga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400"/>
          </a:p>
        </p:txBody>
      </p:sp>
      <p:cxnSp>
        <p:nvCxnSpPr>
          <p:cNvPr id="10" name="Connettore 2 9"/>
          <p:cNvCxnSpPr/>
          <p:nvPr/>
        </p:nvCxnSpPr>
        <p:spPr>
          <a:xfrm>
            <a:off x="4208518" y="2971800"/>
            <a:ext cx="63653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5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442</Words>
  <Application>Microsoft Macintosh PowerPoint</Application>
  <PresentationFormat>Widescreen</PresentationFormat>
  <Paragraphs>71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Calibri Light</vt:lpstr>
      <vt:lpstr>Arial</vt:lpstr>
      <vt:lpstr>Calibri</vt:lpstr>
      <vt:lpstr>Tema di Office</vt:lpstr>
      <vt:lpstr>Presentazione di PowerPoint</vt:lpstr>
      <vt:lpstr>Presentazione di PowerPoint</vt:lpstr>
      <vt:lpstr>Presentazione di PowerPoint</vt:lpstr>
      <vt:lpstr>Progettazione della sicurezza antincendio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18</cp:revision>
  <dcterms:created xsi:type="dcterms:W3CDTF">2016-02-17T18:40:05Z</dcterms:created>
  <dcterms:modified xsi:type="dcterms:W3CDTF">2017-10-18T20:22:53Z</dcterms:modified>
</cp:coreProperties>
</file>